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98" r:id="rId1"/>
  </p:sldMasterIdLst>
  <p:notesMasterIdLst>
    <p:notesMasterId r:id="rId16"/>
  </p:notesMasterIdLst>
  <p:sldIdLst>
    <p:sldId id="256" r:id="rId2"/>
    <p:sldId id="272" r:id="rId3"/>
    <p:sldId id="273" r:id="rId4"/>
    <p:sldId id="259" r:id="rId5"/>
    <p:sldId id="267" r:id="rId6"/>
    <p:sldId id="264" r:id="rId7"/>
    <p:sldId id="260" r:id="rId8"/>
    <p:sldId id="261" r:id="rId9"/>
    <p:sldId id="262" r:id="rId10"/>
    <p:sldId id="266" r:id="rId11"/>
    <p:sldId id="270" r:id="rId12"/>
    <p:sldId id="274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9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FB977A-4197-429F-942E-CAFDE0C6E38C}" v="189" dt="2024-10-30T06:08:54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60" d="100"/>
          <a:sy n="60" d="100"/>
        </p:scale>
        <p:origin x="7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E1C9C-0ECF-46CC-A33D-3F25FAF265C3}" type="datetimeFigureOut">
              <a:rPr lang="en-ZA" smtClean="0"/>
              <a:t>2024/10/30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55326-EACC-43CF-B98D-70617B5D556D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204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55326-EACC-43CF-B98D-70617B5D556D}" type="slidenum">
              <a:rPr lang="en-ZA" smtClean="0"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75747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5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3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6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5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442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686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5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10/30/2024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4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4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8F2FCBA1-CACE-3B58-0326-D415AFBB77BD}"/>
              </a:ext>
            </a:extLst>
          </p:cNvPr>
          <p:cNvSpPr/>
          <p:nvPr/>
        </p:nvSpPr>
        <p:spPr>
          <a:xfrm>
            <a:off x="-1" y="5263116"/>
            <a:ext cx="12192001" cy="1594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E903AEA5-5288-D422-45B5-F1774A52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r="933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CCDC0-C09B-D9FA-3350-7DEC9EB00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645" y="637952"/>
            <a:ext cx="9962708" cy="256244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  <a:latin typeface="+mn-lt"/>
              </a:rPr>
              <a:t>TINY BIG MAGNETIC PARTICLE ACCELERATOR</a:t>
            </a:r>
            <a:br>
              <a:rPr lang="en-GB" b="1" dirty="0">
                <a:solidFill>
                  <a:srgbClr val="FFFFFF"/>
                </a:solidFill>
                <a:latin typeface="+mn-lt"/>
              </a:rPr>
            </a:br>
            <a:r>
              <a:rPr lang="en-GB" sz="4000" b="1" dirty="0">
                <a:solidFill>
                  <a:srgbClr val="FFFFFF"/>
                </a:solidFill>
                <a:latin typeface="+mn-lt"/>
              </a:rPr>
              <a:t>(TBMPA)</a:t>
            </a:r>
            <a:endParaRPr lang="en-ZA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8198D-9224-42F0-A721-47A08BFE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0" y="5406413"/>
            <a:ext cx="4938823" cy="1451586"/>
          </a:xfrm>
        </p:spPr>
        <p:txBody>
          <a:bodyPr>
            <a:no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Qailah Bhamjee</a:t>
            </a:r>
          </a:p>
          <a:p>
            <a:pPr algn="r"/>
            <a:r>
              <a:rPr lang="en-GB" b="1" dirty="0">
                <a:solidFill>
                  <a:schemeClr val="bg1"/>
                </a:solidFill>
              </a:rPr>
              <a:t>University of Cape Town</a:t>
            </a:r>
          </a:p>
          <a:p>
            <a:pPr algn="r"/>
            <a:r>
              <a:rPr lang="en-GB" b="1" dirty="0">
                <a:solidFill>
                  <a:schemeClr val="bg1"/>
                </a:solidFill>
              </a:rPr>
              <a:t>Supervised by Dr Simon </a:t>
            </a:r>
            <a:r>
              <a:rPr lang="en-GB" b="1" dirty="0" err="1">
                <a:solidFill>
                  <a:schemeClr val="bg1"/>
                </a:solidFill>
              </a:rPr>
              <a:t>Winberg</a:t>
            </a:r>
            <a:endParaRPr lang="en-ZA" b="1" dirty="0">
              <a:solidFill>
                <a:schemeClr val="bg1"/>
              </a:solidFill>
            </a:endParaRPr>
          </a:p>
          <a:p>
            <a:pPr algn="r"/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2" name="Picture 51" descr="A logo of a university&#10;&#10;Description automatically generated">
            <a:extLst>
              <a:ext uri="{FF2B5EF4-FFF2-40B4-BE49-F238E27FC236}">
                <a16:creationId xmlns:a16="http://schemas.microsoft.com/office/drawing/2014/main" id="{22D8FBFA-51DE-3A5C-EE2B-5B308552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77" y="5406413"/>
            <a:ext cx="1290083" cy="13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6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D0948-1523-2F50-BEE7-F74973490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CD0D8A7E-1861-913E-5854-D4F4BD0F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1516B6A-1A63-2134-FEE1-27DA0C1BCB21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RESULTS</a:t>
            </a:r>
            <a:endParaRPr lang="en-ZA" sz="6000" b="1" dirty="0">
              <a:latin typeface="+mn-lt"/>
            </a:endParaRPr>
          </a:p>
        </p:txBody>
      </p:sp>
      <p:pic>
        <p:nvPicPr>
          <p:cNvPr id="3" name="Picture 2" descr="A graph showing the effect of electromagnet&#10;&#10;Description automatically generated">
            <a:extLst>
              <a:ext uri="{FF2B5EF4-FFF2-40B4-BE49-F238E27FC236}">
                <a16:creationId xmlns:a16="http://schemas.microsoft.com/office/drawing/2014/main" id="{C12EFFF6-58DD-BDD0-C25A-45C832EC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027" y="1960992"/>
            <a:ext cx="6829925" cy="43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6066A-2040-9B1A-1470-72331F476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074B8EF0-DC30-2376-E2D8-B675CE7789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708C921-7B24-93BA-EAB6-D19CD6C46231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>
                <a:latin typeface="+mn-lt"/>
              </a:rPr>
              <a:t>CONCLUSIONS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9099A97-1F7F-98DF-8BBE-7E7D0D7B2375}"/>
              </a:ext>
            </a:extLst>
          </p:cNvPr>
          <p:cNvSpPr txBox="1">
            <a:spLocks/>
          </p:cNvSpPr>
          <p:nvPr/>
        </p:nvSpPr>
        <p:spPr>
          <a:xfrm>
            <a:off x="1003302" y="2045939"/>
            <a:ext cx="6934200" cy="44172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activation timing of the electromagnet has a direct impact on the acceleration of the ball bearing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This confirms that precise object detection and timing control is critical to optimising performance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The electromagnet delay, timing accuracy,  friction, and sensor precision can be further optimised to improve the efficiency of the system</a:t>
            </a:r>
            <a:endParaRPr lang="en-ZA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183EE-5315-88CC-0331-869924B73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265" y="2840833"/>
            <a:ext cx="2963335" cy="240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28EC-BB6B-AA35-9E8B-C1CB18403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3781A7ED-04CC-A5F0-F087-28B57396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705B10-BB32-C3C0-C9A3-E085BAB425B7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FUTURE IMPROVEMENTS 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E56C1B9-3F63-F997-B367-830DB3DF08D7}"/>
              </a:ext>
            </a:extLst>
          </p:cNvPr>
          <p:cNvSpPr txBox="1">
            <a:spLocks/>
          </p:cNvSpPr>
          <p:nvPr/>
        </p:nvSpPr>
        <p:spPr>
          <a:xfrm>
            <a:off x="487769" y="1990174"/>
            <a:ext cx="6251353" cy="1438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Improved sensor capabilities and detection accuracy</a:t>
            </a:r>
          </a:p>
          <a:p>
            <a:pPr lvl="1"/>
            <a:r>
              <a:rPr lang="en-ZA" sz="2000" dirty="0"/>
              <a:t>Better synchronisation of control system with particle motion</a:t>
            </a:r>
          </a:p>
        </p:txBody>
      </p:sp>
      <p:pic>
        <p:nvPicPr>
          <p:cNvPr id="4" name="Picture 3" descr="A blue circuit board with a blue square and a black square&#10;&#10;Description automatically generated">
            <a:extLst>
              <a:ext uri="{FF2B5EF4-FFF2-40B4-BE49-F238E27FC236}">
                <a16:creationId xmlns:a16="http://schemas.microsoft.com/office/drawing/2014/main" id="{5B30CE84-3422-7F34-C1C8-498640DC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61" y="3712544"/>
            <a:ext cx="2658968" cy="208885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1C4C889-34A6-AC27-0846-DAB2E32E1243}"/>
              </a:ext>
            </a:extLst>
          </p:cNvPr>
          <p:cNvSpPr txBox="1">
            <a:spLocks/>
          </p:cNvSpPr>
          <p:nvPr/>
        </p:nvSpPr>
        <p:spPr>
          <a:xfrm>
            <a:off x="1013884" y="5702721"/>
            <a:ext cx="2196388" cy="479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600" i="1" dirty="0" err="1"/>
              <a:t>Infrared</a:t>
            </a:r>
            <a:r>
              <a:rPr lang="fr-FR" sz="1600" i="1" dirty="0"/>
              <a:t> </a:t>
            </a:r>
            <a:r>
              <a:rPr lang="fr-FR" sz="1600" i="1" dirty="0" err="1"/>
              <a:t>Sensor</a:t>
            </a:r>
            <a:r>
              <a:rPr lang="fr-FR" sz="1600" i="1" dirty="0"/>
              <a:t> module</a:t>
            </a:r>
            <a:endParaRPr lang="en-ZA" sz="1600" i="1" dirty="0"/>
          </a:p>
        </p:txBody>
      </p:sp>
      <p:pic>
        <p:nvPicPr>
          <p:cNvPr id="9" name="Picture 8" descr="A close-up of a transistor&#10;&#10;Description automatically generated">
            <a:extLst>
              <a:ext uri="{FF2B5EF4-FFF2-40B4-BE49-F238E27FC236}">
                <a16:creationId xmlns:a16="http://schemas.microsoft.com/office/drawing/2014/main" id="{00E8FFD6-6827-DD42-A73D-1C46B0C6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154" y="3740256"/>
            <a:ext cx="1423285" cy="19584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E4EC290-9229-E3A2-8DC2-054D3BA900D7}"/>
              </a:ext>
            </a:extLst>
          </p:cNvPr>
          <p:cNvSpPr txBox="1">
            <a:spLocks/>
          </p:cNvSpPr>
          <p:nvPr/>
        </p:nvSpPr>
        <p:spPr>
          <a:xfrm>
            <a:off x="3934868" y="5698743"/>
            <a:ext cx="2955030" cy="479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600" i="1" dirty="0"/>
              <a:t>IRFZ44N Rectifier Power MOSFET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22F622E-B1F1-317F-D14C-EBFB9A6B69E4}"/>
              </a:ext>
            </a:extLst>
          </p:cNvPr>
          <p:cNvSpPr txBox="1">
            <a:spLocks/>
          </p:cNvSpPr>
          <p:nvPr/>
        </p:nvSpPr>
        <p:spPr>
          <a:xfrm>
            <a:off x="6565412" y="1954292"/>
            <a:ext cx="5626568" cy="859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Optimising Mechanical Assembly for Performance</a:t>
            </a:r>
          </a:p>
        </p:txBody>
      </p:sp>
      <p:pic>
        <p:nvPicPr>
          <p:cNvPr id="13" name="Picture 12" descr="A yellow circular object with a brown object inside&#10;&#10;Description automatically generated">
            <a:extLst>
              <a:ext uri="{FF2B5EF4-FFF2-40B4-BE49-F238E27FC236}">
                <a16:creationId xmlns:a16="http://schemas.microsoft.com/office/drawing/2014/main" id="{BDD4A44F-CE12-EE10-549C-49ED757AF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4" b="89803" l="4688" r="89844">
                        <a14:foregroundMark x1="8929" y1="48026" x2="9263" y2="58717"/>
                        <a14:foregroundMark x1="9263" y1="58717" x2="10938" y2="52138"/>
                        <a14:foregroundMark x1="10938" y1="52138" x2="8482" y2="48520"/>
                        <a14:foregroundMark x1="33482" y1="68092" x2="33482" y2="68092"/>
                        <a14:foregroundMark x1="31920" y1="68092" x2="31920" y2="68092"/>
                        <a14:foregroundMark x1="30134" y1="67270" x2="30134" y2="67270"/>
                        <a14:foregroundMark x1="31027" y1="67763" x2="31027" y2="67763"/>
                        <a14:foregroundMark x1="35603" y1="68586" x2="35603" y2="68586"/>
                        <a14:foregroundMark x1="37612" y1="69079" x2="37612" y2="69079"/>
                        <a14:foregroundMark x1="39286" y1="69408" x2="39286" y2="69408"/>
                        <a14:foregroundMark x1="40960" y1="69408" x2="40960" y2="69408"/>
                        <a14:foregroundMark x1="41741" y1="69408" x2="41741" y2="69408"/>
                        <a14:foregroundMark x1="36607" y1="69079" x2="36607" y2="69079"/>
                        <a14:foregroundMark x1="36496" y1="69243" x2="36496" y2="69243"/>
                        <a14:foregroundMark x1="37054" y1="69079" x2="37054" y2="69079"/>
                        <a14:foregroundMark x1="77902" y1="30428" x2="77902" y2="30428"/>
                        <a14:foregroundMark x1="76563" y1="28947" x2="76563" y2="28947"/>
                        <a14:foregroundMark x1="75112" y1="27796" x2="75112" y2="27796"/>
                        <a14:foregroundMark x1="73661" y1="26645" x2="73661" y2="26645"/>
                        <a14:foregroundMark x1="72321" y1="25822" x2="72321" y2="25822"/>
                        <a14:foregroundMark x1="73438" y1="26316" x2="74665" y2="27467"/>
                        <a14:foregroundMark x1="72991" y1="25987" x2="72991" y2="25987"/>
                        <a14:foregroundMark x1="33371" y1="44901" x2="33371" y2="44901"/>
                        <a14:foregroundMark x1="34598" y1="43092" x2="34598" y2="43092"/>
                        <a14:foregroundMark x1="35714" y1="41776" x2="35714" y2="41776"/>
                        <a14:foregroundMark x1="36384" y1="41118" x2="36384" y2="41118"/>
                        <a14:foregroundMark x1="35045" y1="42270" x2="35045" y2="42270"/>
                        <a14:foregroundMark x1="37054" y1="40132" x2="37054" y2="40132"/>
                        <a14:foregroundMark x1="38393" y1="38322" x2="38393" y2="38322"/>
                        <a14:foregroundMark x1="62277" y1="39803" x2="62277" y2="39803"/>
                        <a14:foregroundMark x1="61049" y1="38980" x2="61049" y2="38980"/>
                        <a14:foregroundMark x1="50000" y1="35691" x2="50000" y2="35691"/>
                        <a14:foregroundMark x1="50670" y1="36020" x2="50670" y2="36020"/>
                        <a14:foregroundMark x1="51563" y1="36020" x2="51563" y2="36020"/>
                        <a14:foregroundMark x1="52344" y1="36513" x2="52344" y2="36513"/>
                        <a14:foregroundMark x1="22879" y1="50822" x2="36496" y2="62171"/>
                        <a14:foregroundMark x1="36496" y1="62171" x2="63728" y2="64967"/>
                        <a14:foregroundMark x1="63728" y1="64967" x2="73772" y2="55592"/>
                        <a14:foregroundMark x1="73772" y1="55592" x2="67522" y2="40132"/>
                        <a14:foregroundMark x1="67522" y1="40132" x2="39621" y2="33224"/>
                        <a14:foregroundMark x1="39621" y1="33224" x2="27679" y2="43421"/>
                        <a14:foregroundMark x1="27679" y1="43421" x2="26116" y2="55592"/>
                        <a14:foregroundMark x1="26116" y1="55592" x2="29911" y2="62007"/>
                        <a14:foregroundMark x1="29911" y1="62007" x2="36161" y2="67270"/>
                        <a14:foregroundMark x1="36161" y1="67270" x2="37165" y2="67599"/>
                        <a14:foregroundMark x1="4688" y1="37993" x2="4688" y2="37993"/>
                        <a14:foregroundMark x1="38170" y1="65461" x2="44531" y2="66941"/>
                        <a14:foregroundMark x1="44531" y1="66941" x2="38170" y2="66283"/>
                        <a14:foregroundMark x1="38170" y1="66283" x2="39063" y2="69572"/>
                        <a14:foregroundMark x1="68415" y1="48520" x2="69420" y2="55757"/>
                        <a14:foregroundMark x1="69420" y1="55757" x2="72098" y2="47697"/>
                        <a14:foregroundMark x1="72098" y1="47697" x2="73326" y2="37336"/>
                        <a14:foregroundMark x1="73326" y1="37336" x2="74107" y2="35033"/>
                        <a14:foregroundMark x1="68862" y1="48355" x2="68862" y2="48355"/>
                        <a14:foregroundMark x1="68638" y1="48191" x2="69308" y2="49342"/>
                        <a14:foregroundMark x1="75670" y1="27961" x2="75670" y2="27961"/>
                        <a14:backgroundMark x1="64955" y1="21711" x2="64955" y2="21711"/>
                        <a14:backgroundMark x1="26451" y1="42270" x2="26451" y2="42270"/>
                        <a14:backgroundMark x1="65402" y1="21711" x2="65402" y2="217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9663">
            <a:off x="7840545" y="3530034"/>
            <a:ext cx="3076300" cy="208748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EB7D8C5-B784-7843-7499-F792F83FD35F}"/>
              </a:ext>
            </a:extLst>
          </p:cNvPr>
          <p:cNvSpPr txBox="1">
            <a:spLocks/>
          </p:cNvSpPr>
          <p:nvPr/>
        </p:nvSpPr>
        <p:spPr>
          <a:xfrm>
            <a:off x="7722265" y="5763491"/>
            <a:ext cx="3081561" cy="829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fr-FR" sz="1600" i="1" dirty="0" err="1"/>
              <a:t>Instructables</a:t>
            </a:r>
            <a:r>
              <a:rPr lang="fr-FR" sz="1600" i="1" dirty="0"/>
              <a:t> 3D </a:t>
            </a:r>
            <a:r>
              <a:rPr lang="fr-FR" sz="1600" i="1" dirty="0" err="1"/>
              <a:t>printed</a:t>
            </a:r>
            <a:r>
              <a:rPr lang="fr-FR" sz="1600" i="1" dirty="0"/>
              <a:t> (PLA) </a:t>
            </a:r>
            <a:r>
              <a:rPr lang="fr-FR" sz="1600" i="1" dirty="0" err="1"/>
              <a:t>acceleration</a:t>
            </a:r>
            <a:r>
              <a:rPr lang="fr-FR" sz="1600" i="1" dirty="0"/>
              <a:t> </a:t>
            </a:r>
            <a:r>
              <a:rPr lang="fr-FR" sz="1600" i="1" dirty="0" err="1"/>
              <a:t>track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406483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2858E-2D28-7F4E-002D-1BD5C3047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652C688D-652B-A599-1C8D-9F4FF73C52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A3558D-FBB9-374B-0CEF-11A152064A81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Future Research Directions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DF5EAC1-84FD-0005-FA97-3B0A5C457DDB}"/>
              </a:ext>
            </a:extLst>
          </p:cNvPr>
          <p:cNvSpPr txBox="1">
            <a:spLocks/>
          </p:cNvSpPr>
          <p:nvPr/>
        </p:nvSpPr>
        <p:spPr>
          <a:xfrm>
            <a:off x="891674" y="2240227"/>
            <a:ext cx="4938823" cy="2204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400" dirty="0"/>
              <a:t>Collision dynamics study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Multi-particle synchronisation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Thermal effects on acceleration</a:t>
            </a:r>
            <a:endParaRPr lang="en-ZA" sz="2400" dirty="0"/>
          </a:p>
        </p:txBody>
      </p:sp>
      <p:pic>
        <p:nvPicPr>
          <p:cNvPr id="3" name="Graphic 2" descr="&#10;">
            <a:extLst>
              <a:ext uri="{FF2B5EF4-FFF2-40B4-BE49-F238E27FC236}">
                <a16:creationId xmlns:a16="http://schemas.microsoft.com/office/drawing/2014/main" id="{18BC96AA-C0DD-6518-DEBF-3FC7F3588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1505" y="2436087"/>
            <a:ext cx="5051258" cy="355760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C0CBBA72-6823-10DF-6B69-069373831325}"/>
              </a:ext>
            </a:extLst>
          </p:cNvPr>
          <p:cNvSpPr txBox="1">
            <a:spLocks/>
          </p:cNvSpPr>
          <p:nvPr/>
        </p:nvSpPr>
        <p:spPr>
          <a:xfrm>
            <a:off x="7718989" y="6054419"/>
            <a:ext cx="3038829" cy="479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600" i="1" dirty="0"/>
              <a:t>Layout of CERN’s LHC complex</a:t>
            </a:r>
            <a:endParaRPr lang="en-ZA" sz="1600" i="1" dirty="0"/>
          </a:p>
        </p:txBody>
      </p:sp>
    </p:spTree>
    <p:extLst>
      <p:ext uri="{BB962C8B-B14F-4D97-AF65-F5344CB8AC3E}">
        <p14:creationId xmlns:p14="http://schemas.microsoft.com/office/powerpoint/2010/main" val="239979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B9B77-25DC-7B63-B2F7-AA9230342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F22F92A-4EC7-9A80-B181-84C1AF680FBE}"/>
              </a:ext>
            </a:extLst>
          </p:cNvPr>
          <p:cNvSpPr/>
          <p:nvPr/>
        </p:nvSpPr>
        <p:spPr>
          <a:xfrm>
            <a:off x="-1" y="5263116"/>
            <a:ext cx="12192001" cy="15948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66591C31-79C3-8A3B-3DAA-E6D6AEF3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9334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67CDC-3E4B-8C55-AC68-A0DF25060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59" y="1244600"/>
            <a:ext cx="9278679" cy="111107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FFFF"/>
                </a:solidFill>
                <a:latin typeface="+mn-lt"/>
              </a:rPr>
              <a:t>THANK YOU</a:t>
            </a:r>
            <a:endParaRPr lang="en-ZA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8084AF-1085-E225-928A-99DAE771E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0" y="5406413"/>
            <a:ext cx="4938823" cy="1188773"/>
          </a:xfrm>
        </p:spPr>
        <p:txBody>
          <a:bodyPr>
            <a:no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</a:rPr>
              <a:t>Qailah Bhamjee</a:t>
            </a:r>
          </a:p>
          <a:p>
            <a:pPr algn="r"/>
            <a:r>
              <a:rPr lang="en-GB" b="1" dirty="0">
                <a:solidFill>
                  <a:schemeClr val="bg1"/>
                </a:solidFill>
              </a:rPr>
              <a:t>University of Cape Town</a:t>
            </a:r>
          </a:p>
          <a:p>
            <a:pPr algn="r"/>
            <a:r>
              <a:rPr lang="en-GB" b="1" dirty="0">
                <a:solidFill>
                  <a:schemeClr val="bg1"/>
                </a:solidFill>
              </a:rPr>
              <a:t>Supervised by Dr Simon </a:t>
            </a:r>
            <a:r>
              <a:rPr lang="en-GB" b="1" dirty="0" err="1">
                <a:solidFill>
                  <a:schemeClr val="bg1"/>
                </a:solidFill>
              </a:rPr>
              <a:t>Winberg</a:t>
            </a:r>
            <a:endParaRPr lang="en-ZA" b="1" dirty="0">
              <a:solidFill>
                <a:schemeClr val="bg1"/>
              </a:solidFill>
            </a:endParaRPr>
          </a:p>
        </p:txBody>
      </p:sp>
      <p:pic>
        <p:nvPicPr>
          <p:cNvPr id="52" name="Picture 51" descr="A logo of a university&#10;&#10;Description automatically generated">
            <a:extLst>
              <a:ext uri="{FF2B5EF4-FFF2-40B4-BE49-F238E27FC236}">
                <a16:creationId xmlns:a16="http://schemas.microsoft.com/office/drawing/2014/main" id="{163C8F9D-7712-40BA-9ABA-66462281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7" y="5406413"/>
            <a:ext cx="1290083" cy="131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D99E7-3A56-6713-776D-53F23708F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48D9584-D2FD-48CE-9E17-4E250B743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orange toy wheel with a small box and a battery inside&#10;&#10;Description automatically generated with medium confidence">
            <a:extLst>
              <a:ext uri="{FF2B5EF4-FFF2-40B4-BE49-F238E27FC236}">
                <a16:creationId xmlns:a16="http://schemas.microsoft.com/office/drawing/2014/main" id="{F0698FEA-B406-30D4-B4A3-233D84F4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9" r="-2" b="14550"/>
          <a:stretch/>
        </p:blipFill>
        <p:spPr>
          <a:xfrm>
            <a:off x="35772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 descr="A large machine in a factory&#10;&#10;Description automatically generated">
            <a:extLst>
              <a:ext uri="{FF2B5EF4-FFF2-40B4-BE49-F238E27FC236}">
                <a16:creationId xmlns:a16="http://schemas.microsoft.com/office/drawing/2014/main" id="{54095621-147C-8C48-DF27-A305D41B7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9" r="7940" b="1"/>
          <a:stretch/>
        </p:blipFill>
        <p:spPr>
          <a:xfrm>
            <a:off x="7822523" y="3456433"/>
            <a:ext cx="4369477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7962624A-EEC2-C561-2103-68914057E7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09" r="17741" b="-2"/>
          <a:stretch/>
        </p:blipFill>
        <p:spPr>
          <a:xfrm>
            <a:off x="3630260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A17DEF4-6C5D-41C6-8D93-5C7CFD7A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22BBC5A3-5C8C-4FB9-AEFF-8778D2C98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23AAE-51C8-502C-85C3-DA25F7EF60EB}"/>
              </a:ext>
            </a:extLst>
          </p:cNvPr>
          <p:cNvSpPr txBox="1">
            <a:spLocks/>
          </p:cNvSpPr>
          <p:nvPr/>
        </p:nvSpPr>
        <p:spPr>
          <a:xfrm>
            <a:off x="39709" y="3525012"/>
            <a:ext cx="4346795" cy="9509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BACKGROUND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917E8-D696-4787-96D6-521A9C42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332A9FDE-2A2E-F7C6-2694-F831880183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07" r="16112"/>
          <a:stretch/>
        </p:blipFill>
        <p:spPr>
          <a:xfrm>
            <a:off x="7845207" y="10"/>
            <a:ext cx="4346795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9F4C545-E278-42ED-9B78-2EBA46444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7EC6A-6EFC-1644-E1A1-C97D19974799}"/>
              </a:ext>
            </a:extLst>
          </p:cNvPr>
          <p:cNvSpPr/>
          <p:nvPr/>
        </p:nvSpPr>
        <p:spPr>
          <a:xfrm>
            <a:off x="318977" y="478465"/>
            <a:ext cx="1424763" cy="467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9046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09272-7373-D40C-50D5-F25D36E17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147A1602-2A24-D933-869A-2DB78AF160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076F0A4-CED0-B6D7-A091-5C62FF9EC00E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OBJECTIVES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BDBEF82-B030-6F0B-8729-C954C38A747B}"/>
              </a:ext>
            </a:extLst>
          </p:cNvPr>
          <p:cNvSpPr txBox="1">
            <a:spLocks/>
          </p:cNvSpPr>
          <p:nvPr/>
        </p:nvSpPr>
        <p:spPr>
          <a:xfrm>
            <a:off x="651934" y="2045940"/>
            <a:ext cx="7290588" cy="4033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</a:t>
            </a:r>
            <a:r>
              <a:rPr lang="en-GB" sz="2400" b="1" dirty="0"/>
              <a:t>design considerations </a:t>
            </a:r>
            <a:r>
              <a:rPr lang="en-GB" sz="2400" dirty="0"/>
              <a:t>that are necessary for ensuring the safe and accurate operation of the accelerator</a:t>
            </a:r>
          </a:p>
          <a:p>
            <a:endParaRPr lang="en-GB" sz="2000" dirty="0"/>
          </a:p>
          <a:p>
            <a:r>
              <a:rPr lang="en-GB" sz="2400" dirty="0"/>
              <a:t>How magnets can be used effectively to </a:t>
            </a:r>
            <a:r>
              <a:rPr lang="en-GB" sz="2400" b="1" dirty="0"/>
              <a:t>move and adjust the speed </a:t>
            </a:r>
            <a:r>
              <a:rPr lang="en-GB" sz="2400" dirty="0"/>
              <a:t>of objects </a:t>
            </a:r>
          </a:p>
          <a:p>
            <a:endParaRPr lang="en-GB" sz="2000" dirty="0"/>
          </a:p>
          <a:p>
            <a:r>
              <a:rPr lang="en-GB" sz="2400" dirty="0"/>
              <a:t>The </a:t>
            </a:r>
            <a:r>
              <a:rPr lang="en-GB" sz="2400" b="1" dirty="0"/>
              <a:t>optimal timing for activating the magnets </a:t>
            </a:r>
            <a:r>
              <a:rPr lang="en-GB" sz="2400" dirty="0"/>
              <a:t>to control the object’s speed</a:t>
            </a:r>
          </a:p>
          <a:p>
            <a:endParaRPr lang="en-GB" sz="2000" dirty="0"/>
          </a:p>
          <a:p>
            <a:r>
              <a:rPr lang="en-GB" sz="2400" dirty="0"/>
              <a:t>The </a:t>
            </a:r>
            <a:r>
              <a:rPr lang="en-GB" sz="2400" b="1" dirty="0"/>
              <a:t>accurate detection </a:t>
            </a:r>
            <a:r>
              <a:rPr lang="en-GB" sz="2400" dirty="0"/>
              <a:t>of the moving object</a:t>
            </a:r>
          </a:p>
        </p:txBody>
      </p:sp>
      <p:pic>
        <p:nvPicPr>
          <p:cNvPr id="3" name="Picture 2" descr="Diagram of a circular object with text&#10;&#10;Description automatically generated">
            <a:extLst>
              <a:ext uri="{FF2B5EF4-FFF2-40B4-BE49-F238E27FC236}">
                <a16:creationId xmlns:a16="http://schemas.microsoft.com/office/drawing/2014/main" id="{931BCEC2-CAEA-4AF8-9DE4-798DE1C0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932" y="2498651"/>
            <a:ext cx="3489886" cy="27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7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A065-E9E4-98DC-B5DB-9D57D6E2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234C8133-B939-3CF3-39DA-9CA9F9FA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  <a:effectLst>
            <a:softEdge rad="0"/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DC9E5A1-0575-0D0D-5500-9AC82C3BC785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APPROACH</a:t>
            </a:r>
            <a:endParaRPr lang="en-ZA" sz="6000" b="1" dirty="0"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C6524B-9261-01EA-2C64-ECF69E75FBA4}"/>
              </a:ext>
            </a:extLst>
          </p:cNvPr>
          <p:cNvSpPr/>
          <p:nvPr/>
        </p:nvSpPr>
        <p:spPr>
          <a:xfrm>
            <a:off x="1119954" y="2009553"/>
            <a:ext cx="2739666" cy="3636982"/>
          </a:xfrm>
          <a:prstGeom prst="roundRect">
            <a:avLst/>
          </a:prstGeom>
          <a:noFill/>
          <a:ln w="28575">
            <a:solidFill>
              <a:srgbClr val="7F9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44D391-23E6-5CDE-EE79-A44427316643}"/>
              </a:ext>
            </a:extLst>
          </p:cNvPr>
          <p:cNvSpPr/>
          <p:nvPr/>
        </p:nvSpPr>
        <p:spPr>
          <a:xfrm>
            <a:off x="4726157" y="2009553"/>
            <a:ext cx="2739666" cy="3636982"/>
          </a:xfrm>
          <a:prstGeom prst="roundRect">
            <a:avLst/>
          </a:prstGeom>
          <a:noFill/>
          <a:ln w="28575">
            <a:solidFill>
              <a:srgbClr val="7F9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CAFD4A-6F31-E3BD-D45B-4409F7E9BB2E}"/>
              </a:ext>
            </a:extLst>
          </p:cNvPr>
          <p:cNvSpPr/>
          <p:nvPr/>
        </p:nvSpPr>
        <p:spPr>
          <a:xfrm>
            <a:off x="8332360" y="2009553"/>
            <a:ext cx="2739666" cy="3636982"/>
          </a:xfrm>
          <a:prstGeom prst="roundRect">
            <a:avLst/>
          </a:prstGeom>
          <a:noFill/>
          <a:ln w="28575">
            <a:solidFill>
              <a:srgbClr val="7F9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2270E58-9A4F-77B9-4C18-8320F431F41F}"/>
              </a:ext>
            </a:extLst>
          </p:cNvPr>
          <p:cNvSpPr/>
          <p:nvPr/>
        </p:nvSpPr>
        <p:spPr>
          <a:xfrm>
            <a:off x="3859620" y="3798240"/>
            <a:ext cx="866537" cy="588149"/>
          </a:xfrm>
          <a:prstGeom prst="rightArrow">
            <a:avLst/>
          </a:prstGeom>
          <a:solidFill>
            <a:srgbClr val="7F989B"/>
          </a:solidFill>
          <a:ln>
            <a:solidFill>
              <a:srgbClr val="7F9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F058CFF3-1EFF-1B89-DFB3-38707C7D2F4A}"/>
              </a:ext>
            </a:extLst>
          </p:cNvPr>
          <p:cNvSpPr/>
          <p:nvPr/>
        </p:nvSpPr>
        <p:spPr>
          <a:xfrm rot="10800000">
            <a:off x="1119954" y="1993295"/>
            <a:ext cx="2739666" cy="92002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7F9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37871-19EB-F280-C075-3E314232F228}"/>
              </a:ext>
            </a:extLst>
          </p:cNvPr>
          <p:cNvSpPr txBox="1"/>
          <p:nvPr/>
        </p:nvSpPr>
        <p:spPr>
          <a:xfrm>
            <a:off x="1434183" y="2222475"/>
            <a:ext cx="2308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Main Accelerator</a:t>
            </a:r>
            <a:endParaRPr lang="en-ZA" dirty="0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E65F5C09-B4B4-6CD2-D2A1-36B56AE2865A}"/>
              </a:ext>
            </a:extLst>
          </p:cNvPr>
          <p:cNvSpPr/>
          <p:nvPr/>
        </p:nvSpPr>
        <p:spPr>
          <a:xfrm rot="10800000">
            <a:off x="4726157" y="2012052"/>
            <a:ext cx="2739666" cy="92002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7F9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0994F55F-3E14-D495-2A24-0ABFD070912D}"/>
              </a:ext>
            </a:extLst>
          </p:cNvPr>
          <p:cNvSpPr/>
          <p:nvPr/>
        </p:nvSpPr>
        <p:spPr>
          <a:xfrm rot="10800000">
            <a:off x="8332360" y="1993296"/>
            <a:ext cx="2739666" cy="920025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7F9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C108BE-FECD-DA78-B1FF-75CE4D1E25BF}"/>
              </a:ext>
            </a:extLst>
          </p:cNvPr>
          <p:cNvSpPr txBox="1"/>
          <p:nvPr/>
        </p:nvSpPr>
        <p:spPr>
          <a:xfrm>
            <a:off x="4941751" y="2037808"/>
            <a:ext cx="230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Sensor Detection System</a:t>
            </a:r>
            <a:endParaRPr lang="en-ZA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A6B864-0863-EC21-D992-393F6BA36ED8}"/>
              </a:ext>
            </a:extLst>
          </p:cNvPr>
          <p:cNvSpPr txBox="1"/>
          <p:nvPr/>
        </p:nvSpPr>
        <p:spPr>
          <a:xfrm>
            <a:off x="8547954" y="2037808"/>
            <a:ext cx="2308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Embedded Control System</a:t>
            </a:r>
            <a:endParaRPr lang="en-ZA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E59A74A-8F59-8312-A45D-1404A8C4FC7F}"/>
              </a:ext>
            </a:extLst>
          </p:cNvPr>
          <p:cNvSpPr txBox="1">
            <a:spLocks/>
          </p:cNvSpPr>
          <p:nvPr/>
        </p:nvSpPr>
        <p:spPr>
          <a:xfrm>
            <a:off x="1157167" y="3126243"/>
            <a:ext cx="2585494" cy="252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Particles</a:t>
            </a:r>
          </a:p>
          <a:p>
            <a:r>
              <a:rPr lang="en-GB" sz="2400" dirty="0"/>
              <a:t>Particle track</a:t>
            </a:r>
          </a:p>
          <a:p>
            <a:r>
              <a:rPr lang="en-GB" sz="2400" dirty="0"/>
              <a:t>Injection system</a:t>
            </a:r>
          </a:p>
          <a:p>
            <a:r>
              <a:rPr lang="en-GB" sz="2400" dirty="0"/>
              <a:t>Electromagnets</a:t>
            </a:r>
            <a:endParaRPr lang="en-ZA" sz="2400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06441896-C414-9449-36CF-4536541C8A3D}"/>
              </a:ext>
            </a:extLst>
          </p:cNvPr>
          <p:cNvSpPr txBox="1">
            <a:spLocks/>
          </p:cNvSpPr>
          <p:nvPr/>
        </p:nvSpPr>
        <p:spPr>
          <a:xfrm>
            <a:off x="8409446" y="3130332"/>
            <a:ext cx="2585494" cy="252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Electromagnet control circuit</a:t>
            </a:r>
          </a:p>
          <a:p>
            <a:r>
              <a:rPr lang="en-GB" sz="2400" dirty="0"/>
              <a:t>STM Embedded platform </a:t>
            </a:r>
            <a:endParaRPr lang="en-ZA" sz="24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AE9FB93-DFF5-ADC6-4C68-632BD9287D4B}"/>
              </a:ext>
            </a:extLst>
          </p:cNvPr>
          <p:cNvSpPr txBox="1">
            <a:spLocks/>
          </p:cNvSpPr>
          <p:nvPr/>
        </p:nvSpPr>
        <p:spPr>
          <a:xfrm>
            <a:off x="4803243" y="3126243"/>
            <a:ext cx="2585494" cy="2520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Laser-based detection circuit</a:t>
            </a:r>
            <a:endParaRPr lang="en-ZA" sz="2400" dirty="0"/>
          </a:p>
        </p:txBody>
      </p:sp>
      <p:sp>
        <p:nvSpPr>
          <p:cNvPr id="26" name="Arrow: U-Turn 25">
            <a:extLst>
              <a:ext uri="{FF2B5EF4-FFF2-40B4-BE49-F238E27FC236}">
                <a16:creationId xmlns:a16="http://schemas.microsoft.com/office/drawing/2014/main" id="{23436DEC-734F-8BCE-3C15-49A991B0CA67}"/>
              </a:ext>
            </a:extLst>
          </p:cNvPr>
          <p:cNvSpPr/>
          <p:nvPr/>
        </p:nvSpPr>
        <p:spPr>
          <a:xfrm rot="10800000">
            <a:off x="2229833" y="5646535"/>
            <a:ext cx="7714267" cy="840405"/>
          </a:xfrm>
          <a:prstGeom prst="uturnArrow">
            <a:avLst>
              <a:gd name="adj1" fmla="val 30366"/>
              <a:gd name="adj2" fmla="val 25000"/>
              <a:gd name="adj3" fmla="val 43325"/>
              <a:gd name="adj4" fmla="val 41202"/>
              <a:gd name="adj5" fmla="val 100000"/>
            </a:avLst>
          </a:prstGeom>
          <a:solidFill>
            <a:srgbClr val="7F98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211766E-BBFF-0718-9661-3C99EE9623FE}"/>
              </a:ext>
            </a:extLst>
          </p:cNvPr>
          <p:cNvSpPr/>
          <p:nvPr/>
        </p:nvSpPr>
        <p:spPr>
          <a:xfrm>
            <a:off x="7465823" y="3798239"/>
            <a:ext cx="866537" cy="588149"/>
          </a:xfrm>
          <a:prstGeom prst="rightArrow">
            <a:avLst/>
          </a:prstGeom>
          <a:solidFill>
            <a:srgbClr val="7F989B"/>
          </a:solidFill>
          <a:ln>
            <a:solidFill>
              <a:srgbClr val="7F9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8722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8F2FF-5B3C-DF2D-0288-924BB05F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F764C735-5DF1-272B-1438-289AC7B47B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355DF18-6787-B01C-59B7-224A7C361DE7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MAIN ACCELERATOR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2865443-0C8F-3F25-7FBC-DE0BFCF98016}"/>
              </a:ext>
            </a:extLst>
          </p:cNvPr>
          <p:cNvSpPr txBox="1">
            <a:spLocks/>
          </p:cNvSpPr>
          <p:nvPr/>
        </p:nvSpPr>
        <p:spPr>
          <a:xfrm>
            <a:off x="667541" y="2143813"/>
            <a:ext cx="2615019" cy="369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Particles</a:t>
            </a:r>
          </a:p>
          <a:p>
            <a:pPr lvl="1"/>
            <a:r>
              <a:rPr lang="en-GB" sz="2000" dirty="0"/>
              <a:t>solid ferrite stainless steel ball bearings</a:t>
            </a:r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Particle track</a:t>
            </a:r>
          </a:p>
          <a:p>
            <a:pPr lvl="1"/>
            <a:r>
              <a:rPr lang="en-GB" sz="2000" dirty="0"/>
              <a:t>Flexible, clear PVC tubing</a:t>
            </a:r>
          </a:p>
        </p:txBody>
      </p:sp>
      <p:pic>
        <p:nvPicPr>
          <p:cNvPr id="3" name="Picture 2" descr="A close-up of a tube&#10;&#10;Description automatically generated">
            <a:extLst>
              <a:ext uri="{FF2B5EF4-FFF2-40B4-BE49-F238E27FC236}">
                <a16:creationId xmlns:a16="http://schemas.microsoft.com/office/drawing/2014/main" id="{7DB7B5C0-11D0-4077-016C-E53236927C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14"/>
          <a:stretch/>
        </p:blipFill>
        <p:spPr>
          <a:xfrm rot="16200000">
            <a:off x="3984664" y="1903855"/>
            <a:ext cx="3918319" cy="439823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D44B466-D8CF-3339-A93E-0411DA45BC9A}"/>
              </a:ext>
            </a:extLst>
          </p:cNvPr>
          <p:cNvSpPr txBox="1">
            <a:spLocks/>
          </p:cNvSpPr>
          <p:nvPr/>
        </p:nvSpPr>
        <p:spPr>
          <a:xfrm>
            <a:off x="8605086" y="2143813"/>
            <a:ext cx="2615019" cy="1438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Injection system</a:t>
            </a:r>
          </a:p>
          <a:p>
            <a:pPr lvl="1"/>
            <a:r>
              <a:rPr lang="en-GB" sz="2000" dirty="0" err="1"/>
              <a:t>Linac</a:t>
            </a:r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  <a:p>
            <a:r>
              <a:rPr lang="en-GB" sz="2400" dirty="0"/>
              <a:t>Electromagnets</a:t>
            </a:r>
            <a:endParaRPr lang="en-ZA" sz="2400" dirty="0"/>
          </a:p>
        </p:txBody>
      </p:sp>
      <p:pic>
        <p:nvPicPr>
          <p:cNvPr id="6" name="Picture 5" descr="A black plastic object with holes&#10;&#10;Description automatically generated with medium confidence">
            <a:extLst>
              <a:ext uri="{FF2B5EF4-FFF2-40B4-BE49-F238E27FC236}">
                <a16:creationId xmlns:a16="http://schemas.microsoft.com/office/drawing/2014/main" id="{B751DA0F-2F83-061B-2196-30755CD24A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013" b="11605"/>
          <a:stretch/>
        </p:blipFill>
        <p:spPr>
          <a:xfrm>
            <a:off x="8700637" y="3804074"/>
            <a:ext cx="2766773" cy="25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2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CBEE9-2F10-24FF-289F-3BB5C7909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46DA35BF-A8F6-BD73-EC82-76E90B3F9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7BCDF7E-7E0A-4454-3995-EC3AEA6F439A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>
                <a:latin typeface="+mn-lt"/>
              </a:rPr>
              <a:t>SENSOR DETECTION SYSTEM</a:t>
            </a:r>
            <a:endParaRPr lang="en-ZA" sz="6000" b="1" dirty="0">
              <a:latin typeface="+mn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E9A1AAC-990A-551E-FF5D-517DDD5090FC}"/>
              </a:ext>
            </a:extLst>
          </p:cNvPr>
          <p:cNvSpPr txBox="1">
            <a:spLocks/>
          </p:cNvSpPr>
          <p:nvPr/>
        </p:nvSpPr>
        <p:spPr>
          <a:xfrm>
            <a:off x="2159000" y="3234713"/>
            <a:ext cx="4938823" cy="118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4136E-8336-4DA2-A5FD-EAE3CBBF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32" y="2210858"/>
            <a:ext cx="6693958" cy="404501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E725904-56A0-D3F0-4C8D-3374B42EEB0A}"/>
              </a:ext>
            </a:extLst>
          </p:cNvPr>
          <p:cNvSpPr txBox="1">
            <a:spLocks/>
          </p:cNvSpPr>
          <p:nvPr/>
        </p:nvSpPr>
        <p:spPr>
          <a:xfrm>
            <a:off x="8142799" y="2210858"/>
            <a:ext cx="3575068" cy="369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Voltage divider configuration</a:t>
            </a:r>
          </a:p>
          <a:p>
            <a:r>
              <a:rPr lang="en-GB" sz="2400" dirty="0"/>
              <a:t>MOSFET IRL250N</a:t>
            </a:r>
          </a:p>
          <a:p>
            <a:r>
              <a:rPr lang="en-GB" sz="2400" dirty="0"/>
              <a:t>Provides an input to the embedded control system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6366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CB34-815A-5145-B87E-200569929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41F4D07B-A445-9B6B-E63D-1C56457B4B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02FF787-595B-5CBE-0F7F-B18EEAD7881A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EMBEDDED CONTROL SYSTEM</a:t>
            </a:r>
            <a:endParaRPr lang="en-ZA" sz="6000" b="1" dirty="0">
              <a:latin typeface="+mn-lt"/>
            </a:endParaRP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4565CAB8-4002-D122-9FDF-D8FBC4C8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796" y="2870991"/>
            <a:ext cx="3108987" cy="280246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A563D61-BC18-B5E9-7054-3D8D5211C051}"/>
              </a:ext>
            </a:extLst>
          </p:cNvPr>
          <p:cNvSpPr txBox="1">
            <a:spLocks/>
          </p:cNvSpPr>
          <p:nvPr/>
        </p:nvSpPr>
        <p:spPr>
          <a:xfrm>
            <a:off x="1183199" y="2423782"/>
            <a:ext cx="6606134" cy="3696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Uses an STM32 microcontroller to control the timing and activation of electromagnets </a:t>
            </a:r>
          </a:p>
          <a:p>
            <a:r>
              <a:rPr lang="en-GB" sz="2400" dirty="0"/>
              <a:t>When a ball bearing passes sensors placed on the track, the system records the time via interrupts, calculates the object's speed, and adjusts the magnet activations to maintain controlled acceleration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34778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3F67-00F8-4E7F-FCFF-EEB0D755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2B2F4AD9-7207-E40E-2D34-3F1C97EBDE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6C40C74-AD6F-3BA7-6074-C1C36EAC65DD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INTEGRATED SYSTEM</a:t>
            </a:r>
            <a:endParaRPr lang="en-ZA" sz="6000" b="1" dirty="0">
              <a:latin typeface="+mn-lt"/>
            </a:endParaRPr>
          </a:p>
        </p:txBody>
      </p:sp>
      <p:pic>
        <p:nvPicPr>
          <p:cNvPr id="3" name="Picture 2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246342C-0277-560E-4F3C-34F8E5CE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25864" y="1093259"/>
            <a:ext cx="4540250" cy="60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1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EB8C9-BBFA-A9C8-D4EA-354FBFD46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cylindrical object in a tunnel&#10;&#10;Description automatically generated">
            <a:extLst>
              <a:ext uri="{FF2B5EF4-FFF2-40B4-BE49-F238E27FC236}">
                <a16:creationId xmlns:a16="http://schemas.microsoft.com/office/drawing/2014/main" id="{BCA423E0-FDEB-18AF-612F-DF2BAA635E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" r="9334" b="79019"/>
          <a:stretch/>
        </p:blipFill>
        <p:spPr>
          <a:xfrm>
            <a:off x="0" y="-2"/>
            <a:ext cx="12191980" cy="143882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C549761-2207-8E8A-D76B-41825E77C69B}"/>
              </a:ext>
            </a:extLst>
          </p:cNvPr>
          <p:cNvSpPr txBox="1">
            <a:spLocks/>
          </p:cNvSpPr>
          <p:nvPr/>
        </p:nvSpPr>
        <p:spPr>
          <a:xfrm>
            <a:off x="1434182" y="250053"/>
            <a:ext cx="9323636" cy="1188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>
                <a:latin typeface="+mn-lt"/>
              </a:rPr>
              <a:t>EXPERIMENTAL SETUP</a:t>
            </a:r>
            <a:endParaRPr lang="en-ZA" sz="6000" b="1" dirty="0">
              <a:latin typeface="+mn-lt"/>
            </a:endParaRPr>
          </a:p>
        </p:txBody>
      </p:sp>
      <p:pic>
        <p:nvPicPr>
          <p:cNvPr id="3" name="Picture 2" descr="Diagram of a diagram of a sensor&#10;&#10;Description automatically generated">
            <a:extLst>
              <a:ext uri="{FF2B5EF4-FFF2-40B4-BE49-F238E27FC236}">
                <a16:creationId xmlns:a16="http://schemas.microsoft.com/office/drawing/2014/main" id="{C07BD834-32F1-1FC7-F65B-B2AC0962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29" y="2211572"/>
            <a:ext cx="9124741" cy="36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8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984</TotalTime>
  <Words>306</Words>
  <Application>Microsoft Office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Office 2013 - 2022 Theme</vt:lpstr>
      <vt:lpstr>TINY BIG MAGNETIC PARTICLE ACCELERATOR (TBMPA)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Qailah Bhamjee</dc:creator>
  <cp:lastModifiedBy>Qailah Bhamjee</cp:lastModifiedBy>
  <cp:revision>2</cp:revision>
  <dcterms:created xsi:type="dcterms:W3CDTF">2024-10-29T13:56:33Z</dcterms:created>
  <dcterms:modified xsi:type="dcterms:W3CDTF">2024-10-30T08:19:29Z</dcterms:modified>
</cp:coreProperties>
</file>